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Old Standard TT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ldStandardTT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ldStandardTT-italic.fntdata"/><Relationship Id="rId12" Type="http://schemas.openxmlformats.org/officeDocument/2006/relationships/slide" Target="slides/slide7.xml"/><Relationship Id="rId23" Type="http://schemas.openxmlformats.org/officeDocument/2006/relationships/font" Target="fonts/OldStandardT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7a3a0d624_0_1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87a3a0d62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7a3a0d624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7a3a0d62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6f2011c99_0_9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6f2011c99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86f2011c99_0_9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86f2011c99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7a3a0d624_0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7a3a0d62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7a3a0d624_0_1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7a3a0d62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7a3a0d624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87a3a0d62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7a3a0d624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7a3a0d62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7a3a0d624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7a3a0d62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87a3a0d624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87a3a0d62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7a3a0d624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87a3a0d62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uHPGyTr0QJh2sD409XqsUlZk7hDiCVMD/view" TargetMode="External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hyperlink" Target="https://github.com/LindstromKyle" TargetMode="External"/><Relationship Id="rId5" Type="http://schemas.openxmlformats.org/officeDocument/2006/relationships/hyperlink" Target="https://www.linkedin.com/in/lindstrom-kyle/" TargetMode="External"/><Relationship Id="rId6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hyperlink" Target="https://github.com/LindstromKyle" TargetMode="External"/><Relationship Id="rId5" Type="http://schemas.openxmlformats.org/officeDocument/2006/relationships/hyperlink" Target="https://www.linkedin.com/in/lindstrom-kyl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Translating</a:t>
            </a:r>
            <a:r>
              <a:rPr lang="en"/>
              <a:t> ASL Using Object Detection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Lindstrom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525" y="-60300"/>
            <a:ext cx="5482926" cy="22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2240225" y="1707800"/>
            <a:ext cx="41289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4682475" y="1699525"/>
            <a:ext cx="4031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AutoNum type="arabicPeriod"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Only pictures of me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AutoNum type="arabicPeriod"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Same lighting/background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AutoNum type="arabicPeriod"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Single person in image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0" y="1355950"/>
            <a:ext cx="2882900" cy="26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Dataset</a:t>
            </a:r>
            <a:endParaRPr/>
          </a:p>
        </p:txBody>
      </p:sp>
      <p:grpSp>
        <p:nvGrpSpPr>
          <p:cNvPr id="158" name="Google Shape;158;p23"/>
          <p:cNvGrpSpPr/>
          <p:nvPr/>
        </p:nvGrpSpPr>
        <p:grpSpPr>
          <a:xfrm>
            <a:off x="488075" y="1595516"/>
            <a:ext cx="8294447" cy="1018350"/>
            <a:chOff x="424803" y="1177877"/>
            <a:chExt cx="8294447" cy="849900"/>
          </a:xfrm>
        </p:grpSpPr>
        <p:sp>
          <p:nvSpPr>
            <p:cNvPr id="159" name="Google Shape;159;p23"/>
            <p:cNvSpPr/>
            <p:nvPr/>
          </p:nvSpPr>
          <p:spPr>
            <a:xfrm>
              <a:off x="2549150" y="1177877"/>
              <a:ext cx="61701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424803" y="1177877"/>
              <a:ext cx="2502900" cy="849900"/>
            </a:xfrm>
            <a:prstGeom prst="homePlate">
              <a:avLst>
                <a:gd fmla="val 26719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3"/>
          <p:cNvSpPr txBox="1"/>
          <p:nvPr>
            <p:ph idx="4294967295" type="body"/>
          </p:nvPr>
        </p:nvSpPr>
        <p:spPr>
          <a:xfrm>
            <a:off x="602935" y="1595787"/>
            <a:ext cx="2422500" cy="10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Still Images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3190949" y="1595771"/>
            <a:ext cx="4962600" cy="10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120 total examples split into 3 categories: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Thumbs Up, Thumbs Down, Peace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3" name="Google Shape;163;p23"/>
          <p:cNvGrpSpPr/>
          <p:nvPr/>
        </p:nvGrpSpPr>
        <p:grpSpPr>
          <a:xfrm>
            <a:off x="488100" y="3121751"/>
            <a:ext cx="8294349" cy="1018350"/>
            <a:chOff x="424813" y="2075701"/>
            <a:chExt cx="8294349" cy="849900"/>
          </a:xfrm>
        </p:grpSpPr>
        <p:sp>
          <p:nvSpPr>
            <p:cNvPr id="164" name="Google Shape;164;p23"/>
            <p:cNvSpPr/>
            <p:nvPr/>
          </p:nvSpPr>
          <p:spPr>
            <a:xfrm>
              <a:off x="2531062" y="2075701"/>
              <a:ext cx="61881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424813" y="2075701"/>
              <a:ext cx="2537400" cy="849900"/>
            </a:xfrm>
            <a:prstGeom prst="homePlate">
              <a:avLst>
                <a:gd fmla="val 26719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3"/>
          <p:cNvSpPr txBox="1"/>
          <p:nvPr>
            <p:ph idx="4294967295" type="body"/>
          </p:nvPr>
        </p:nvSpPr>
        <p:spPr>
          <a:xfrm>
            <a:off x="602950" y="3121826"/>
            <a:ext cx="24225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Action Gestures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3"/>
          <p:cNvSpPr txBox="1"/>
          <p:nvPr>
            <p:ph idx="4294967295" type="body"/>
          </p:nvPr>
        </p:nvSpPr>
        <p:spPr>
          <a:xfrm>
            <a:off x="3308450" y="3121810"/>
            <a:ext cx="4962600" cy="10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240</a:t>
            </a:r>
            <a:r>
              <a:rPr b="1" lang="en">
                <a:solidFill>
                  <a:schemeClr val="lt1"/>
                </a:solidFill>
              </a:rPr>
              <a:t> total examples split into 4 categories: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Hello, Nice To Meet You, Thanks, Goodbye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256450" y="667175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Signals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50" y="894300"/>
            <a:ext cx="4091949" cy="304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529850" y="2422575"/>
            <a:ext cx="3606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ld Standard TT"/>
                <a:ea typeface="Old Standard TT"/>
                <a:cs typeface="Old Standard TT"/>
                <a:sym typeface="Old Standard TT"/>
              </a:rPr>
              <a:t>Model Architecture:</a:t>
            </a:r>
            <a:endParaRPr b="1"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SSD MobileNet V2 FPNLite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ld Standard TT"/>
                <a:ea typeface="Old Standard TT"/>
                <a:cs typeface="Old Standard TT"/>
                <a:sym typeface="Old Standard TT"/>
              </a:rPr>
              <a:t>Testing Accuracy (24 Test Instances):</a:t>
            </a:r>
            <a:endParaRPr b="1"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100%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 title="Ac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625" y="858875"/>
            <a:ext cx="4265700" cy="3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title"/>
          </p:nvPr>
        </p:nvSpPr>
        <p:spPr>
          <a:xfrm>
            <a:off x="256450" y="667175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Gestures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533325" y="2422600"/>
            <a:ext cx="3606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ld Standard TT"/>
                <a:ea typeface="Old Standard TT"/>
                <a:cs typeface="Old Standard TT"/>
                <a:sym typeface="Old Standard TT"/>
              </a:rPr>
              <a:t>Model Architecture:</a:t>
            </a:r>
            <a:endParaRPr b="1"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Sequential with LSTM and Dense Layers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ld Standard TT"/>
                <a:ea typeface="Old Standard TT"/>
                <a:cs typeface="Old Standard TT"/>
                <a:sym typeface="Old Standard TT"/>
              </a:rPr>
              <a:t>Testing Accuracy (24 Test Instances):</a:t>
            </a:r>
            <a:endParaRPr b="1"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100%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Insights</a:t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3570625" y="1798950"/>
            <a:ext cx="5469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AutoNum type="arabicPeriod"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More variety in training data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AutoNum type="arabicPeriod"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Add a full suite of ASL gestures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ld Standard TT"/>
              <a:buAutoNum type="arabicPeriod"/>
            </a:pPr>
            <a:r>
              <a:rPr lang="en" sz="2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Explore possibility of combining models</a:t>
            </a:r>
            <a:endParaRPr sz="2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13888" r="13888" t="0"/>
          <a:stretch/>
        </p:blipFill>
        <p:spPr>
          <a:xfrm>
            <a:off x="456325" y="1683575"/>
            <a:ext cx="2580951" cy="23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1127625" y="1256325"/>
            <a:ext cx="2009400" cy="200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4294967295" type="body"/>
          </p:nvPr>
        </p:nvSpPr>
        <p:spPr>
          <a:xfrm>
            <a:off x="724425" y="3577238"/>
            <a:ext cx="28158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Kyle Lindstrom</a:t>
            </a:r>
            <a:endParaRPr sz="1700"/>
          </a:p>
        </p:txBody>
      </p:sp>
      <p:sp>
        <p:nvSpPr>
          <p:cNvPr id="201" name="Google Shape;201;p28"/>
          <p:cNvSpPr txBox="1"/>
          <p:nvPr>
            <p:ph idx="4294967295" type="body"/>
          </p:nvPr>
        </p:nvSpPr>
        <p:spPr>
          <a:xfrm>
            <a:off x="1043625" y="3961901"/>
            <a:ext cx="2177400" cy="1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1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endParaRPr sz="1400">
              <a:solidFill>
                <a:srgbClr val="0000FF"/>
              </a:solidFill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885925" y="298300"/>
            <a:ext cx="240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Thank You!</a:t>
            </a:r>
            <a:endParaRPr sz="30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6025" y="2901625"/>
            <a:ext cx="2402373" cy="17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/>
        <p:spPr>
          <a:xfrm>
            <a:off x="5009813" y="294913"/>
            <a:ext cx="2494799" cy="189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995575" y="1044625"/>
            <a:ext cx="2634600" cy="263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5093675" y="1550000"/>
            <a:ext cx="28158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Kyle Lindstrom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5412875" y="2822826"/>
            <a:ext cx="2177400" cy="1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22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endParaRPr sz="2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3799800" y="291230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Advanced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-8550" y="0"/>
            <a:ext cx="9161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406675" y="1754075"/>
            <a:ext cx="4848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6725425" y="1754100"/>
            <a:ext cx="1868700" cy="45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Conclusions</a:t>
            </a:r>
            <a:endParaRPr sz="16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250" y="2653625"/>
            <a:ext cx="3881494" cy="243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5"/>
          <p:cNvGrpSpPr/>
          <p:nvPr/>
        </p:nvGrpSpPr>
        <p:grpSpPr>
          <a:xfrm>
            <a:off x="369375" y="1754075"/>
            <a:ext cx="2566310" cy="457231"/>
            <a:chOff x="5604140" y="3733714"/>
            <a:chExt cx="1834389" cy="351311"/>
          </a:xfrm>
        </p:grpSpPr>
        <p:sp>
          <p:nvSpPr>
            <p:cNvPr id="81" name="Google Shape;81;p15"/>
            <p:cNvSpPr/>
            <p:nvPr/>
          </p:nvSpPr>
          <p:spPr>
            <a:xfrm>
              <a:off x="5604140" y="3733714"/>
              <a:ext cx="16029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Business Problem</a:t>
              </a:r>
              <a:endParaRPr sz="16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092029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2774525" y="1754525"/>
            <a:ext cx="3792753" cy="457219"/>
            <a:chOff x="5775262" y="3733724"/>
            <a:chExt cx="2711046" cy="351301"/>
          </a:xfrm>
        </p:grpSpPr>
        <p:sp>
          <p:nvSpPr>
            <p:cNvPr id="84" name="Google Shape;84;p15"/>
            <p:cNvSpPr/>
            <p:nvPr/>
          </p:nvSpPr>
          <p:spPr>
            <a:xfrm>
              <a:off x="5775262" y="3733724"/>
              <a:ext cx="14340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Data Overview</a:t>
              </a:r>
              <a:endParaRPr sz="16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092029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319007" y="3733724"/>
              <a:ext cx="1167300" cy="3513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Modeling</a:t>
              </a:r>
              <a:endParaRPr sz="16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87" name="Google Shape;87;p15"/>
          <p:cNvSpPr txBox="1"/>
          <p:nvPr/>
        </p:nvSpPr>
        <p:spPr>
          <a:xfrm>
            <a:off x="117475" y="1751825"/>
            <a:ext cx="484800" cy="46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311700" y="3535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solidFill>
                  <a:schemeClr val="accent1"/>
                </a:solidFill>
              </a:rPr>
              <a:t>Agenda</a:t>
            </a:r>
            <a:endParaRPr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grpSp>
        <p:nvGrpSpPr>
          <p:cNvPr id="94" name="Google Shape;94;p1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5" name="Google Shape;95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431925" y="217575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Around 1 million ASL users in the United States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Over 99% of the population can’t understand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8" name="Google Shape;98;p1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Item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 txBox="1"/>
          <p:nvPr>
            <p:ph idx="4294967295" type="body"/>
          </p:nvPr>
        </p:nvSpPr>
        <p:spPr>
          <a:xfrm>
            <a:off x="431925" y="1304875"/>
            <a:ext cx="2628900" cy="461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Item 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3352200" y="1304875"/>
            <a:ext cx="2628925" cy="3416400"/>
            <a:chOff x="431925" y="1304875"/>
            <a:chExt cx="2628925" cy="3416400"/>
          </a:xfrm>
        </p:grpSpPr>
        <p:sp>
          <p:nvSpPr>
            <p:cNvPr id="102" name="Google Shape;102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6"/>
          <p:cNvSpPr txBox="1"/>
          <p:nvPr>
            <p:ph idx="4294967295" type="body"/>
          </p:nvPr>
        </p:nvSpPr>
        <p:spPr>
          <a:xfrm>
            <a:off x="3352200" y="217575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Google translate wants to incorporate sign language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They’d like to identify live action video phrases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5" name="Google Shape;105;p16"/>
          <p:cNvSpPr txBox="1"/>
          <p:nvPr>
            <p:ph idx="4294967295" type="body"/>
          </p:nvPr>
        </p:nvSpPr>
        <p:spPr>
          <a:xfrm>
            <a:off x="3352200" y="1304875"/>
            <a:ext cx="2628900" cy="461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Stakeholder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6" name="Google Shape;106;p16"/>
          <p:cNvGrpSpPr/>
          <p:nvPr/>
        </p:nvGrpSpPr>
        <p:grpSpPr>
          <a:xfrm>
            <a:off x="6272475" y="1304875"/>
            <a:ext cx="2628925" cy="3416400"/>
            <a:chOff x="431925" y="1304875"/>
            <a:chExt cx="2628925" cy="3416400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6"/>
          <p:cNvSpPr txBox="1"/>
          <p:nvPr>
            <p:ph idx="4294967295" type="body"/>
          </p:nvPr>
        </p:nvSpPr>
        <p:spPr>
          <a:xfrm>
            <a:off x="6272475" y="217575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Develop a neural network capable of the required predictions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Identify and track still hand signals as well as complex motions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0" name="Google Shape;110;p16"/>
          <p:cNvSpPr txBox="1"/>
          <p:nvPr>
            <p:ph idx="4294967295" type="body"/>
          </p:nvPr>
        </p:nvSpPr>
        <p:spPr>
          <a:xfrm>
            <a:off x="6272475" y="1304875"/>
            <a:ext cx="2628900" cy="461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Performance Indicator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25" y="991925"/>
            <a:ext cx="3780477" cy="378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4800000" y="2015863"/>
            <a:ext cx="2350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Old Standard TT"/>
                <a:ea typeface="Old Standard TT"/>
                <a:cs typeface="Old Standard TT"/>
                <a:sym typeface="Old Standard TT"/>
              </a:rPr>
              <a:t>Accuracy</a:t>
            </a: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What percentage of the model’s predictions are correct?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422600"/>
            <a:ext cx="3882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Collect many images of the gestures and </a:t>
            </a:r>
            <a:r>
              <a:rPr lang="en" sz="1600"/>
              <a:t>symbols</a:t>
            </a:r>
            <a:r>
              <a:rPr lang="en" sz="1600"/>
              <a:t> to be translated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Annotate the data accurately using LabelImg and MediaPipe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Split into training, validation, and test sets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20719" r="20719" t="0"/>
          <a:stretch/>
        </p:blipFill>
        <p:spPr>
          <a:xfrm>
            <a:off x="4705150" y="342525"/>
            <a:ext cx="2035798" cy="195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0" l="20588" r="20588" t="0"/>
          <a:stretch/>
        </p:blipFill>
        <p:spPr>
          <a:xfrm>
            <a:off x="6796425" y="342525"/>
            <a:ext cx="2035798" cy="19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5">
            <a:alphaModFix/>
          </a:blip>
          <a:srcRect b="0" l="2042" r="2042" t="0"/>
          <a:stretch/>
        </p:blipFill>
        <p:spPr>
          <a:xfrm>
            <a:off x="4705200" y="2336175"/>
            <a:ext cx="4127098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Frame Hand Signals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265500" y="299497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Collected using OpenCV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Annotated using LabelImg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50" y="1297900"/>
            <a:ext cx="3878198" cy="22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265500" y="10840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Gestures</a:t>
            </a:r>
            <a:endParaRPr/>
          </a:p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265500" y="304922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Collected using OpenCV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Annotated using MediaPipe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12979" l="8707" r="2165" t="5647"/>
          <a:stretch/>
        </p:blipFill>
        <p:spPr>
          <a:xfrm>
            <a:off x="4941100" y="1503038"/>
            <a:ext cx="3940026" cy="21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